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charts/chart1.xml" ContentType="application/vnd.openxmlformats-officedocument.drawingml.char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66" r:id="rId3"/>
    <p:sldId id="265" r:id="rId4"/>
    <p:sldId id="262" r:id="rId5"/>
    <p:sldId id="269" r:id="rId6"/>
    <p:sldId id="270" r:id="rId7"/>
    <p:sldId id="275" r:id="rId8"/>
    <p:sldId id="276" r:id="rId9"/>
    <p:sldId id="277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EC9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percentStacked"/>
        <c:ser>
          <c:idx val="0"/>
          <c:order val="0"/>
          <c:tx>
            <c:strRef>
              <c:f>Sheet1!$B$5</c:f>
              <c:strCache>
                <c:ptCount val="1"/>
                <c:pt idx="0">
                  <c:v>Commercial crops</c:v>
                </c:pt>
              </c:strCache>
            </c:strRef>
          </c:tx>
          <c:cat>
            <c:strRef>
              <c:f>Sheet1!$C$4:$E$4</c:f>
              <c:strCache>
                <c:ptCount val="3"/>
                <c:pt idx="0">
                  <c:v>Global</c:v>
                </c:pt>
                <c:pt idx="1">
                  <c:v>Eastern and Southern Africa</c:v>
                </c:pt>
                <c:pt idx="2">
                  <c:v>South America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20.0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Cattle ranching</c:v>
                </c:pt>
              </c:strCache>
            </c:strRef>
          </c:tx>
          <c:cat>
            <c:strRef>
              <c:f>Sheet1!$C$4:$E$4</c:f>
              <c:strCache>
                <c:ptCount val="3"/>
                <c:pt idx="0">
                  <c:v>Global</c:v>
                </c:pt>
                <c:pt idx="1">
                  <c:v>Eastern and Southern Africa</c:v>
                </c:pt>
                <c:pt idx="2">
                  <c:v>South America</c:v>
                </c:pt>
              </c:strCache>
            </c:strRef>
          </c:cat>
          <c:val>
            <c:numRef>
              <c:f>Sheet1!$C$6:$E$6</c:f>
              <c:numCache>
                <c:formatCode>General</c:formatCode>
                <c:ptCount val="3"/>
                <c:pt idx="0">
                  <c:v>12.0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Small-scale agriculture</c:v>
                </c:pt>
              </c:strCache>
            </c:strRef>
          </c:tx>
          <c:cat>
            <c:strRef>
              <c:f>Sheet1!$C$4:$E$4</c:f>
              <c:strCache>
                <c:ptCount val="3"/>
                <c:pt idx="0">
                  <c:v>Global</c:v>
                </c:pt>
                <c:pt idx="1">
                  <c:v>Eastern and Southern Africa</c:v>
                </c:pt>
                <c:pt idx="2">
                  <c:v>South America</c:v>
                </c:pt>
              </c:strCache>
            </c:strRef>
          </c:cat>
          <c:val>
            <c:numRef>
              <c:f>Sheet1!$C$7:$E$7</c:f>
              <c:numCache>
                <c:formatCode>General</c:formatCode>
                <c:ptCount val="3"/>
                <c:pt idx="0">
                  <c:v>42.0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Sheet1!$B$8</c:f>
              <c:strCache>
                <c:ptCount val="1"/>
                <c:pt idx="0">
                  <c:v>Fuelwood</c:v>
                </c:pt>
              </c:strCache>
            </c:strRef>
          </c:tx>
          <c:cat>
            <c:strRef>
              <c:f>Sheet1!$C$4:$E$4</c:f>
              <c:strCache>
                <c:ptCount val="3"/>
                <c:pt idx="0">
                  <c:v>Global</c:v>
                </c:pt>
                <c:pt idx="1">
                  <c:v>Eastern and Southern Africa</c:v>
                </c:pt>
                <c:pt idx="2">
                  <c:v>South America</c:v>
                </c:pt>
              </c:strCache>
            </c:strRef>
          </c:cat>
          <c:val>
            <c:numRef>
              <c:f>Sheet1!$C$8:$E$8</c:f>
              <c:numCache>
                <c:formatCode>General</c:formatCode>
                <c:ptCount val="3"/>
                <c:pt idx="0">
                  <c:v>11.0</c:v>
                </c:pt>
                <c:pt idx="1">
                  <c:v>0.15</c:v>
                </c:pt>
                <c:pt idx="2">
                  <c:v>0.0800000000000001</c:v>
                </c:pt>
              </c:numCache>
            </c:numRef>
          </c:val>
        </c:ser>
        <c:ser>
          <c:idx val="4"/>
          <c:order val="4"/>
          <c:tx>
            <c:strRef>
              <c:f>Sheet1!$B$9</c:f>
              <c:strCache>
                <c:ptCount val="1"/>
                <c:pt idx="0">
                  <c:v>Commercial timber</c:v>
                </c:pt>
              </c:strCache>
            </c:strRef>
          </c:tx>
          <c:cat>
            <c:strRef>
              <c:f>Sheet1!$C$4:$E$4</c:f>
              <c:strCache>
                <c:ptCount val="3"/>
                <c:pt idx="0">
                  <c:v>Global</c:v>
                </c:pt>
                <c:pt idx="1">
                  <c:v>Eastern and Southern Africa</c:v>
                </c:pt>
                <c:pt idx="2">
                  <c:v>South America</c:v>
                </c:pt>
              </c:strCache>
            </c:strRef>
          </c:cat>
          <c:val>
            <c:numRef>
              <c:f>Sheet1!$C$9:$E$9</c:f>
              <c:numCache>
                <c:formatCode>General</c:formatCode>
                <c:ptCount val="3"/>
                <c:pt idx="0">
                  <c:v>14.0</c:v>
                </c:pt>
                <c:pt idx="1">
                  <c:v>0.05</c:v>
                </c:pt>
                <c:pt idx="2">
                  <c:v>0.12</c:v>
                </c:pt>
              </c:numCache>
            </c:numRef>
          </c:val>
        </c:ser>
        <c:overlap val="100"/>
        <c:axId val="788631864"/>
        <c:axId val="788635128"/>
      </c:barChart>
      <c:catAx>
        <c:axId val="788631864"/>
        <c:scaling>
          <c:orientation val="minMax"/>
        </c:scaling>
        <c:axPos val="b"/>
        <c:tickLblPos val="nextTo"/>
        <c:crossAx val="788635128"/>
        <c:crosses val="autoZero"/>
        <c:auto val="1"/>
        <c:lblAlgn val="ctr"/>
        <c:lblOffset val="100"/>
      </c:catAx>
      <c:valAx>
        <c:axId val="788635128"/>
        <c:scaling>
          <c:orientation val="minMax"/>
        </c:scaling>
        <c:axPos val="l"/>
        <c:majorGridlines/>
        <c:numFmt formatCode="0%" sourceLinked="1"/>
        <c:tickLblPos val="nextTo"/>
        <c:crossAx val="788631864"/>
        <c:crosses val="autoZero"/>
        <c:crossBetween val="between"/>
        <c:majorUnit val="0.2"/>
      </c:valAx>
    </c:plotArea>
    <c:legend>
      <c:legendPos val="l"/>
      <c:layout>
        <c:manualLayout>
          <c:xMode val="edge"/>
          <c:yMode val="edge"/>
          <c:x val="0.0"/>
          <c:y val="0.743543197326182"/>
          <c:w val="0.167247010790318"/>
          <c:h val="0.25370622782378"/>
        </c:manualLayout>
      </c:layout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4543D-FC3B-E041-96E2-3377AC604731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3D534-630F-6B4D-A3EA-F427D8DC0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Date:</a:t>
            </a:r>
            <a:r>
              <a:rPr lang="en-US" dirty="0" smtClean="0"/>
              <a:t> 8 June, 2011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Time: </a:t>
            </a:r>
            <a:r>
              <a:rPr lang="en-US" dirty="0" smtClean="0"/>
              <a:t>15:15 - 16:45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Venue: </a:t>
            </a:r>
            <a:r>
              <a:rPr lang="en-US" dirty="0" smtClean="0"/>
              <a:t>Ministry of Transport: Room TRAM.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Location: </a:t>
            </a:r>
            <a:r>
              <a:rPr lang="en-US" dirty="0" smtClean="0"/>
              <a:t>Bonn, Germany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F342AD-A65B-465D-B265-5323E6B4976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~ </a:t>
            </a:r>
            <a:r>
              <a:rPr lang="en-US" sz="1200" dirty="0" smtClean="0"/>
              <a:t>1/3 of global emissions related   to agriculture &amp; related land   use change (forest conversion)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Agriculture is major driver of deforestation     -16/20 countries gave agriculture as major driver in R-</a:t>
            </a:r>
            <a:r>
              <a:rPr lang="en-US" sz="1200" dirty="0" err="1" smtClean="0"/>
              <a:t>PPs</a:t>
            </a:r>
            <a:r>
              <a:rPr lang="en-US" sz="1200" dirty="0" smtClean="0"/>
              <a:t> (CCAFS report, Kissinger 2011)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Agriculture contributes to about three-quarters of tropical deforestation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Agriculture is a primary driver of deforestation in most countries, including in Brazil and Indonesia, where 61% of global deforestation occurs.  P</a:t>
            </a:r>
            <a:r>
              <a:rPr lang="en-US" dirty="0" smtClean="0"/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Nepstad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D, et al. 2009. The End of Deforestation in the Brazilian Amazon.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326:1350-1351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DeFries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R, et al. 2010. Deforestation driven by urban population growth and agricultural trade in the twenty-first century.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 GEOSCIENCE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3:178-181.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D534-630F-6B4D-A3EA-F427D8DC08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available in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land reserve is mostly concentrated in Latin America’s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grasslands (Brazil, Argentina) and in African savannas (Sudan, Democratic Republic of the Congo, Mozambique, Tan-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Madagascar).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Climate change variability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D534-630F-6B4D-A3EA-F427D8DC08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Quaifying</a:t>
            </a:r>
            <a:r>
              <a:rPr lang="en-US" dirty="0" smtClean="0"/>
              <a:t> factors; can lead to more expansion (so need policies</a:t>
            </a:r>
            <a:r>
              <a:rPr lang="en-US" baseline="0" dirty="0" smtClean="0"/>
              <a:t> to enforce and provide incentives)</a:t>
            </a:r>
            <a:r>
              <a:rPr lang="en-US" dirty="0" smtClean="0"/>
              <a:t>,  time limited effects, not always land to spare, intensification not at boundary,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D534-630F-6B4D-A3EA-F427D8DC08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Blaser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Robledo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C. 2007. Initial analysis on the mitigation potential in the Forestry sector. Prepared for the UNFCCC Secretariat.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Intercooperation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Bern.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D534-630F-6B4D-A3EA-F427D8DC08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5102-66B0-5843-94E1-0BDC3814AAC7}" type="datetimeFigureOut">
              <a:rPr lang="en-US" smtClean="0"/>
              <a:pPr/>
              <a:t>6/8/11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CA093-2410-0048-9DDC-2355C61FF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 bright="53000" contrast="-45000"/>
          </a:blip>
          <a:srcRect t="9595" r="48191" b="7849"/>
          <a:stretch>
            <a:fillRect/>
          </a:stretch>
        </p:blipFill>
        <p:spPr>
          <a:xfrm>
            <a:off x="-21735" y="0"/>
            <a:ext cx="9165735" cy="6858000"/>
          </a:xfrm>
          <a:prstGeom prst="rect">
            <a:avLst/>
          </a:prstGeom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484438" y="5949950"/>
            <a:ext cx="61198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endParaRPr lang="en-US" sz="1400" dirty="0">
              <a:solidFill>
                <a:srgbClr val="6633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484438" y="5876925"/>
            <a:ext cx="61198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endParaRPr lang="en-US" sz="1400" dirty="0">
              <a:solidFill>
                <a:srgbClr val="6633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3702149"/>
            <a:ext cx="8446880" cy="21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/>
              <a:t>Actions needed to halt deforestation and promote climate-smart agriculture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en-US" sz="4000" kern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0" descr="CGIAR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5791200"/>
            <a:ext cx="914996" cy="901905"/>
          </a:xfrm>
          <a:prstGeom prst="rect">
            <a:avLst/>
          </a:prstGeom>
          <a:noFill/>
        </p:spPr>
      </p:pic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1295400" y="5867400"/>
          <a:ext cx="2390775" cy="847725"/>
        </p:xfrm>
        <a:graphic>
          <a:graphicData uri="http://schemas.openxmlformats.org/presentationml/2006/ole">
            <p:oleObj spid="_x0000_s24578" name="Photo Editor Photo" r:id="rId6" imgW="2390476" imgH="847843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734" y="-510"/>
            <a:ext cx="9165734" cy="3371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Deforestation by small and large farmers, varies regionally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8134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01444" y="6207310"/>
            <a:ext cx="374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Blaser</a:t>
            </a:r>
            <a:r>
              <a:rPr lang="en-US" dirty="0" smtClean="0"/>
              <a:t> J, </a:t>
            </a:r>
            <a:r>
              <a:rPr lang="en-US" dirty="0" err="1" smtClean="0"/>
              <a:t>Robledo</a:t>
            </a:r>
            <a:r>
              <a:rPr lang="en-US" dirty="0" smtClean="0"/>
              <a:t> C. 2007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</a:rPr>
              <a:t>What is Needed</a:t>
            </a:r>
            <a:endParaRPr lang="en-US" sz="54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26" y="1600200"/>
            <a:ext cx="8467702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Integrated action </a:t>
            </a:r>
            <a:r>
              <a:rPr lang="en-US" dirty="0" smtClean="0"/>
              <a:t>across REDD+ and agriculture will help mitigation and food security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‘Climate-smart’ agriculture </a:t>
            </a:r>
            <a:r>
              <a:rPr lang="en-US" dirty="0" smtClean="0"/>
              <a:t>that achieves the triple-win of food security, adaptation and mitigation will strengthen the impacts of REDD+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37" y="1535281"/>
            <a:ext cx="7725850" cy="5102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5854" y="6126163"/>
            <a:ext cx="318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Soybean plantation, Brazil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5608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Integrated action will help mitigation and food security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8EC94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1662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n-US" b="1" dirty="0" smtClean="0"/>
              <a:t>9 billion people by 2050—require 70 to 100% increase in food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only</a:t>
            </a:r>
            <a:r>
              <a:rPr lang="en-US" b="1" dirty="0" smtClean="0">
                <a:solidFill>
                  <a:srgbClr val="FF0000"/>
                </a:solidFill>
              </a:rPr>
              <a:t> about additional 10% of current arable</a:t>
            </a:r>
            <a:r>
              <a:rPr lang="en-US" b="1" dirty="0" smtClean="0">
                <a:solidFill>
                  <a:srgbClr val="FF0000"/>
                </a:solidFill>
              </a:rPr>
              <a:t>, non protected land</a:t>
            </a:r>
            <a:r>
              <a:rPr lang="en-US" b="1" dirty="0" smtClean="0">
                <a:solidFill>
                  <a:srgbClr val="FF0000"/>
                </a:solidFill>
              </a:rPr>
              <a:t> will be available </a:t>
            </a:r>
            <a:r>
              <a:rPr lang="en-US" b="1" dirty="0" smtClean="0">
                <a:solidFill>
                  <a:srgbClr val="8EC94F"/>
                </a:solidFill>
              </a:rPr>
              <a:t>(445 </a:t>
            </a:r>
            <a:r>
              <a:rPr lang="en-US" b="1" dirty="0" err="1" smtClean="0">
                <a:solidFill>
                  <a:srgbClr val="8EC94F"/>
                </a:solidFill>
              </a:rPr>
              <a:t>Mha</a:t>
            </a:r>
            <a:r>
              <a:rPr lang="en-US" b="1" dirty="0" smtClean="0">
                <a:solidFill>
                  <a:srgbClr val="8EC94F"/>
                </a:solidFill>
              </a:rPr>
              <a:t>)</a:t>
            </a:r>
            <a:r>
              <a:rPr lang="en-US" b="1" dirty="0" smtClean="0">
                <a:solidFill>
                  <a:srgbClr val="8EC94F"/>
                </a:solidFill>
              </a:rPr>
              <a:t>  </a:t>
            </a:r>
            <a:r>
              <a:rPr lang="en-US" dirty="0" smtClean="0"/>
              <a:t> (</a:t>
            </a:r>
            <a:r>
              <a:rPr lang="en-US" dirty="0" err="1" smtClean="0"/>
              <a:t>Lambin</a:t>
            </a:r>
            <a:r>
              <a:rPr lang="en-US" dirty="0" smtClean="0"/>
              <a:t> 2011</a:t>
            </a:r>
            <a:r>
              <a:rPr lang="en-US" dirty="0" smtClean="0"/>
              <a:t>)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And the competition will be stiff</a:t>
            </a:r>
          </a:p>
          <a:p>
            <a:pPr>
              <a:buNone/>
              <a:defRPr/>
            </a:pPr>
            <a:endParaRPr lang="en-US" b="1" dirty="0" smtClean="0"/>
          </a:p>
          <a:p>
            <a:pPr>
              <a:buNone/>
              <a:defRPr/>
            </a:pPr>
            <a:r>
              <a:rPr lang="en-US" b="1" dirty="0" smtClean="0"/>
              <a:t>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Increasing Demand for Food, </a:t>
            </a:r>
            <a:br>
              <a:rPr lang="en-US" b="1" dirty="0" smtClean="0">
                <a:solidFill>
                  <a:srgbClr val="FF6600"/>
                </a:solidFill>
              </a:rPr>
            </a:br>
            <a:r>
              <a:rPr lang="en-US" b="1" dirty="0" smtClean="0">
                <a:solidFill>
                  <a:srgbClr val="FF6600"/>
                </a:solidFill>
              </a:rPr>
              <a:t>Limited </a:t>
            </a:r>
            <a:r>
              <a:rPr lang="en-US" b="1" dirty="0" smtClean="0">
                <a:solidFill>
                  <a:srgbClr val="FF6600"/>
                </a:solidFill>
              </a:rPr>
              <a:t>L</a:t>
            </a:r>
            <a:r>
              <a:rPr lang="en-US" b="1" dirty="0" smtClean="0">
                <a:solidFill>
                  <a:srgbClr val="FF6600"/>
                </a:solidFill>
              </a:rPr>
              <a:t>and </a:t>
            </a:r>
            <a:r>
              <a:rPr lang="en-US" b="1" dirty="0" smtClean="0">
                <a:solidFill>
                  <a:srgbClr val="FF6600"/>
                </a:solidFill>
              </a:rPr>
              <a:t>R</a:t>
            </a:r>
            <a:r>
              <a:rPr lang="en-US" b="1" dirty="0" smtClean="0">
                <a:solidFill>
                  <a:srgbClr val="FF6600"/>
                </a:solidFill>
              </a:rPr>
              <a:t>eserve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6600"/>
                </a:solidFill>
              </a:rPr>
              <a:t>2. Climate Smart Agriculture can strengthen REDD+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Agriculture can significantly contribute to mitigation</a:t>
            </a:r>
          </a:p>
          <a:p>
            <a:r>
              <a:rPr lang="en-US" dirty="0" smtClean="0"/>
              <a:t>Reduce land use change</a:t>
            </a:r>
          </a:p>
          <a:p>
            <a:r>
              <a:rPr lang="en-US" dirty="0" smtClean="0"/>
              <a:t>Increase carbon sequestration   (soil, </a:t>
            </a:r>
            <a:r>
              <a:rPr lang="en-US" dirty="0" err="1" smtClean="0"/>
              <a:t>agroforestry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Reduce emissions (Nitrous oxide, methane)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8209" y="5348649"/>
            <a:ext cx="621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EC94F"/>
                </a:solidFill>
              </a:rPr>
              <a:t>No one-size-fits-all solution</a:t>
            </a:r>
            <a:endParaRPr lang="en-US" sz="3600" dirty="0">
              <a:solidFill>
                <a:srgbClr val="8EC94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42" y="30738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Many Agricultural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26" y="1384726"/>
            <a:ext cx="8686800" cy="5300288"/>
          </a:xfrm>
        </p:spPr>
        <p:txBody>
          <a:bodyPr>
            <a:normAutofit/>
          </a:bodyPr>
          <a:lstStyle/>
          <a:p>
            <a:r>
              <a:rPr lang="en-US" b="1" dirty="0" smtClean="0"/>
              <a:t>Sustainable intensification</a:t>
            </a:r>
            <a:r>
              <a:rPr lang="en-US" dirty="0" smtClean="0"/>
              <a:t>: increasing crop yields per area to reduce pressure for forest conversion</a:t>
            </a:r>
          </a:p>
          <a:p>
            <a:r>
              <a:rPr lang="en-US" b="1" dirty="0" smtClean="0"/>
              <a:t>Sustainable agricultural land management </a:t>
            </a:r>
            <a:r>
              <a:rPr lang="en-US" dirty="0" smtClean="0"/>
              <a:t>to reduce emissions and increase food production and resilience</a:t>
            </a:r>
          </a:p>
          <a:p>
            <a:r>
              <a:rPr lang="en-US" dirty="0" smtClean="0"/>
              <a:t>Target expansion to rehabilitated </a:t>
            </a:r>
            <a:r>
              <a:rPr lang="en-US" b="1" dirty="0" smtClean="0"/>
              <a:t>degraded </a:t>
            </a:r>
            <a:r>
              <a:rPr lang="en-US" b="1" dirty="0" smtClean="0"/>
              <a:t>areas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 smtClean="0"/>
              <a:t>iverse </a:t>
            </a:r>
            <a:r>
              <a:rPr lang="en-US" dirty="0" err="1" smtClean="0"/>
              <a:t>agroforests</a:t>
            </a:r>
            <a:r>
              <a:rPr lang="en-US" dirty="0" smtClean="0"/>
              <a:t>,</a:t>
            </a:r>
            <a:r>
              <a:rPr lang="en-US" dirty="0" smtClean="0"/>
              <a:t> forest-fallow</a:t>
            </a:r>
            <a:r>
              <a:rPr lang="en-US" dirty="0" smtClean="0"/>
              <a:t> or</a:t>
            </a:r>
            <a:r>
              <a:rPr lang="en-US" dirty="0" smtClean="0"/>
              <a:t> </a:t>
            </a:r>
            <a:r>
              <a:rPr lang="en-US" b="1" dirty="0" smtClean="0"/>
              <a:t>high</a:t>
            </a:r>
            <a:r>
              <a:rPr lang="en-US" b="1" dirty="0" smtClean="0"/>
              <a:t>-carbon and high-biodiversity </a:t>
            </a:r>
            <a:r>
              <a:rPr lang="en-US" dirty="0" smtClean="0"/>
              <a:t>production </a:t>
            </a:r>
            <a:r>
              <a:rPr lang="en-US" dirty="0" smtClean="0"/>
              <a:t>systems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2565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6600"/>
                </a:solidFill>
              </a:rPr>
              <a:t>Solution: Integrating </a:t>
            </a:r>
            <a:r>
              <a:rPr lang="en-US" sz="5400" b="1" dirty="0" smtClean="0">
                <a:solidFill>
                  <a:srgbClr val="FF6600"/>
                </a:solidFill>
              </a:rPr>
              <a:t>Agriculture</a:t>
            </a:r>
            <a:endParaRPr lang="en-US" sz="54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Address agricultural drivers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Governance and institutional design: land tenure,</a:t>
            </a:r>
            <a:r>
              <a:rPr lang="en-US" dirty="0" smtClean="0"/>
              <a:t> macro drivers, integrated </a:t>
            </a:r>
            <a:r>
              <a:rPr lang="en-US" dirty="0" smtClean="0"/>
              <a:t>“landscape” projects, national climate action plans</a:t>
            </a:r>
          </a:p>
          <a:p>
            <a:pPr lvl="1"/>
            <a:r>
              <a:rPr lang="en-US" dirty="0" smtClean="0"/>
              <a:t>Invest in agricultural options that reduce pressure on forests and increase food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Finance </a:t>
            </a:r>
            <a:r>
              <a:rPr lang="en-US" b="1" dirty="0" smtClean="0"/>
              <a:t>‘Climate-smart’ agriculture </a:t>
            </a:r>
            <a:r>
              <a:rPr lang="en-US" dirty="0" smtClean="0"/>
              <a:t>that achieves the triple-win of food security, adaptation and mitigation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4231"/>
            <a:ext cx="8229600" cy="1143000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3200" dirty="0" smtClean="0"/>
              <a:t> Link to economic development policies to meet the </a:t>
            </a:r>
            <a:r>
              <a:rPr lang="en-US" sz="3200" dirty="0" smtClean="0"/>
              <a:t>needs of smallholder </a:t>
            </a:r>
            <a:r>
              <a:rPr lang="en-US" sz="3200" dirty="0" smtClean="0"/>
              <a:t>farmers and reduce </a:t>
            </a:r>
            <a:r>
              <a:rPr lang="en-US" sz="3200" dirty="0" smtClean="0"/>
              <a:t>poverty and local food insecurity near forests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469" y="2331810"/>
            <a:ext cx="6606421" cy="4033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610</Words>
  <Application>Microsoft Macintosh PowerPoint</Application>
  <PresentationFormat>On-screen Show (4:3)</PresentationFormat>
  <Paragraphs>49</Paragraphs>
  <Slides>10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Photo Editor Photo</vt:lpstr>
      <vt:lpstr>Slide 1</vt:lpstr>
      <vt:lpstr>What is Needed</vt:lpstr>
      <vt:lpstr>Slide 3</vt:lpstr>
      <vt:lpstr>Increasing Demand for Food,  Limited Land Reserve</vt:lpstr>
      <vt:lpstr>2. Climate Smart Agriculture can strengthen REDD+</vt:lpstr>
      <vt:lpstr>Many Agricultural Options</vt:lpstr>
      <vt:lpstr>Solution: Integrating Agriculture</vt:lpstr>
      <vt:lpstr> Link to economic development policies to meet the needs of smallholder farmers and reduce poverty and local food insecurity near forests </vt:lpstr>
      <vt:lpstr>Slide 9</vt:lpstr>
      <vt:lpstr>Deforestation by small and large farmers, varies regionally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Lini  Wollenberg</dc:creator>
  <cp:lastModifiedBy>Lini  Wollenberg</cp:lastModifiedBy>
  <cp:revision>6</cp:revision>
  <dcterms:created xsi:type="dcterms:W3CDTF">2011-06-08T08:22:25Z</dcterms:created>
  <dcterms:modified xsi:type="dcterms:W3CDTF">2011-06-08T12:48:45Z</dcterms:modified>
</cp:coreProperties>
</file>